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54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2D822-31DA-F24C-B563-AD849C849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C70998-462A-1C4E-9FCD-F72527FD7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C0B9C-C8A2-CA47-A427-519D8C3D4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63321-35E4-D348-99FF-CA47A664F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777D7-84A1-8B4F-9069-473BC52A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938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CB64C-389A-584D-8A7D-68EFD9BCD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9435D7-D4A0-0542-80BF-A64F1966D6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39FD9-070D-9F4F-8938-B8A3821E4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9C5C8-FA42-3149-916D-FEE27B062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6367C-FCC7-4448-B937-569A4D142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906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FF3143-C393-824F-A047-17D592AA7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22A5E-D92E-4D45-BBFE-9BD67FB79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4038F-013F-7645-9E10-37ED0DE4E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3A7C7-1D92-AE4C-AA4D-3D239F782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CB67F-E531-AE45-B5C1-C5DF598C4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30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36CE5-C978-3A47-AA1B-CB53A3B0B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C5AD8-B4AA-0F4E-9BA4-F5447DC1A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13EB-C003-764D-BA2B-58911DDEB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293CD-5EFC-BB4B-918E-01F05DE5C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EC5E2-489A-5546-9EB8-DEEB33FFC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9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8BC6-6E3F-D948-A9EA-09113AD4A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C8631-7785-7C4C-A713-0E9799640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E124A-4663-7747-979A-FE3CEC999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B2190-02C0-8D49-85B9-37F049384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6E3D5-8FF7-364C-B2CA-DE106F41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14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2B2EA-E596-2B49-9D19-D6455F491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8AF4C-BBBE-CE48-B89D-1F3315DD4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172C1-36EE-0E4C-8300-2F81F5FAD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27EA09-DCCD-844B-B9DE-4CCA21794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687F16-4384-D84E-BCB3-8046ED50B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A0B47-C43B-EC47-8231-56BCDD39C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20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FBED-5577-1247-B84A-F033A0C81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E4520-C89F-5148-8C1F-8E8B884D4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A80DA0-3527-0D4A-8B66-B0D52E4AA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92803-948F-104A-B8CC-BDBF77F5DC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B75DC4-7CD8-7840-BF72-4EE7855B60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53AF67-88B5-6A43-ADB4-3B5A0C2E3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4A1E52-D60E-B143-BC08-2F2454F96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4F8FA7-4CB5-8F4E-9E05-BACA9291A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98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CF001-8637-1141-9196-20DD09DC2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D4B02-F234-3944-90AC-1D4C3841A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7D2C9D-F1CE-7F45-8DC4-2B9DBBAC3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7242A6-6183-E548-921F-21F49DAB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47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6763E1-5FB7-BC45-BDF5-186D56367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E367EF-9F15-394C-96B8-B9BB6E3DA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C654A-10C8-0A49-A881-4E1D5AC0B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919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A32BD-AEBB-F342-80AD-9CF7DEC47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61FB9-9613-9A4D-B05D-4290D4C2A2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51D14-910B-C24C-A407-8797DA28B7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E373A-14CE-384F-8BA2-4B7CEDF24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560F4B-5531-674F-8D2D-FAB58C27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655C5-99D2-B34E-9802-2E05DF640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8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7D744-4199-A540-903B-890FDEF07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6703B6-8C76-E945-B0B7-145FBBFD94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072354-B1D6-0741-8367-7432324742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F70DA5-0B97-F048-B4D2-69B23D3AA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6601E-2010-4445-8942-5D9E878FC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50C42-3AA5-0648-8EF0-66E4C483F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39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351E77-982A-4B4D-B74D-A0DECCF8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F308E-4022-C34F-8F91-C0D0BFC14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AE655-8046-5D4A-93AA-2802FDC7EA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62016-D7D8-3A4E-AB1C-A4CF3306BB69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6D2F2-BC9B-9A45-B607-D7AA37FBDF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40D66-918E-C347-AF11-8603906254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74B75-9368-8E41-B29D-66339F49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3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EAE66-14E8-A843-B58E-8BB8A17AE1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H&amp;E stain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F9DB0-96AB-0240-8376-0B4C80B824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2021-12-17</a:t>
            </a:r>
          </a:p>
          <a:p>
            <a:r>
              <a:rPr lang="en-US" altLang="zh-CN" dirty="0" err="1"/>
              <a:t>Zhixin</a:t>
            </a:r>
            <a:r>
              <a:rPr lang="zh-CN" altLang="en-US" dirty="0"/>
              <a:t> </a:t>
            </a:r>
            <a:r>
              <a:rPr lang="en-US" altLang="zh-CN" dirty="0"/>
              <a:t>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899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584F2-C185-674F-8912-6EA2279AD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H&amp;E</a:t>
            </a:r>
            <a:r>
              <a:rPr lang="zh-CN" altLang="en-US" dirty="0"/>
              <a:t> </a:t>
            </a:r>
            <a:r>
              <a:rPr lang="en-US" altLang="zh-CN" dirty="0"/>
              <a:t>stain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5C95C-281C-854D-98B3-59C53B666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Hematoxylin and eosin stain</a:t>
            </a:r>
            <a:r>
              <a:rPr lang="zh-CN" altLang="en-US" dirty="0"/>
              <a:t> 苏木精伊红染色</a:t>
            </a:r>
            <a:r>
              <a:rPr lang="en-US" dirty="0"/>
              <a:t> (or </a:t>
            </a:r>
            <a:r>
              <a:rPr lang="en-US" dirty="0" err="1"/>
              <a:t>haematoxylin</a:t>
            </a:r>
            <a:r>
              <a:rPr lang="en-US" dirty="0"/>
              <a:t> and eosin stain or hematoxylin-eosin stain; often abbreviated as H&amp;E stain or HE stain) is one of the principal tissue stains used in histology</a:t>
            </a:r>
            <a:r>
              <a:rPr lang="zh-CN" altLang="en-US" dirty="0"/>
              <a:t> 组织学</a:t>
            </a:r>
            <a:r>
              <a:rPr lang="en-US" dirty="0"/>
              <a:t>.[1][2][3] It is the most widely used stain in medical diagnosis[1] and is often the </a:t>
            </a:r>
            <a:r>
              <a:rPr lang="en-US" u="sng" dirty="0"/>
              <a:t>gold standard</a:t>
            </a:r>
            <a:r>
              <a:rPr lang="en-US" dirty="0"/>
              <a:t>.[4]</a:t>
            </a:r>
          </a:p>
          <a:p>
            <a:endParaRPr lang="en-US" dirty="0"/>
          </a:p>
          <a:p>
            <a:r>
              <a:rPr lang="en-US" dirty="0"/>
              <a:t>For example, when a pathologist</a:t>
            </a:r>
            <a:r>
              <a:rPr lang="zh-CN" altLang="en-US" dirty="0"/>
              <a:t> 病理学家</a:t>
            </a:r>
            <a:r>
              <a:rPr lang="en-US" dirty="0"/>
              <a:t> looks at a biopsy</a:t>
            </a:r>
            <a:r>
              <a:rPr lang="zh-CN" altLang="en-US" dirty="0"/>
              <a:t> 活组织切片检查</a:t>
            </a:r>
            <a:r>
              <a:rPr lang="en-US" dirty="0"/>
              <a:t> of a suspected cancer, the histological section</a:t>
            </a:r>
            <a:r>
              <a:rPr lang="zh-CN" altLang="en-US" dirty="0"/>
              <a:t> 组织切片</a:t>
            </a:r>
          </a:p>
          <a:p>
            <a:r>
              <a:rPr lang="en-US" dirty="0"/>
              <a:t> is likely to be stained with H&amp;E.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057CF8-4959-364A-80D1-9BDC2115E06F}"/>
              </a:ext>
            </a:extLst>
          </p:cNvPr>
          <p:cNvSpPr txBox="1"/>
          <p:nvPr/>
        </p:nvSpPr>
        <p:spPr>
          <a:xfrm>
            <a:off x="10446818" y="843240"/>
            <a:ext cx="1101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wiki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190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DB0F4-C5DB-9044-8A66-DE7075ACC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529E6-50A5-2549-A553-4721FDA0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H&amp;E is the combination of two histological stains: hematoxylin and eosin. </a:t>
            </a:r>
          </a:p>
          <a:p>
            <a:r>
              <a:rPr lang="en-US" dirty="0"/>
              <a:t>The hematoxylin stains </a:t>
            </a:r>
            <a:r>
              <a:rPr lang="en-US" u="sng" dirty="0"/>
              <a:t>cell nuclei </a:t>
            </a:r>
            <a:r>
              <a:rPr lang="en-US" dirty="0"/>
              <a:t>a purplish blue, and eosin stains the </a:t>
            </a:r>
            <a:r>
              <a:rPr lang="en-US" u="sng" dirty="0"/>
              <a:t>extracellular matrix and cytoplasm</a:t>
            </a:r>
            <a:r>
              <a:rPr lang="en-US" dirty="0"/>
              <a:t> pink, with other structures taking on different shades, hues, and combinations of these colors.</a:t>
            </a:r>
          </a:p>
          <a:p>
            <a:endParaRPr lang="en-US" dirty="0"/>
          </a:p>
          <a:p>
            <a:r>
              <a:rPr lang="en-US" dirty="0"/>
              <a:t>the overall patterns of coloration from the stain show the general layout and distribution of cells and provides a general overview of a tissue sample's structure.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475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0DECE-D6BB-2C4B-AF49-B0FA30BB4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086" y="687823"/>
            <a:ext cx="6158714" cy="5489140"/>
          </a:xfrm>
        </p:spPr>
        <p:txBody>
          <a:bodyPr/>
          <a:lstStyle/>
          <a:p>
            <a:r>
              <a:rPr lang="en-US" altLang="zh-CN" dirty="0"/>
              <a:t>Example</a:t>
            </a:r>
            <a:r>
              <a:rPr lang="zh-CN" altLang="en-US" dirty="0"/>
              <a:t> </a:t>
            </a:r>
            <a:endParaRPr lang="en-US" dirty="0"/>
          </a:p>
          <a:p>
            <a:endParaRPr lang="en-US" dirty="0"/>
          </a:p>
          <a:p>
            <a:r>
              <a:rPr lang="en-US" dirty="0"/>
              <a:t>Retina</a:t>
            </a:r>
            <a:r>
              <a:rPr lang="zh-CN" altLang="en-US" dirty="0"/>
              <a:t> 视网膜</a:t>
            </a:r>
            <a:r>
              <a:rPr lang="en-US" dirty="0"/>
              <a:t> (part of the eye) stained with hematoxylin and eosin, cell nuclei stained blue-purple and extracellular material</a:t>
            </a:r>
            <a:r>
              <a:rPr lang="zh-CN" altLang="en-US" dirty="0"/>
              <a:t> 细胞外物质</a:t>
            </a:r>
            <a:r>
              <a:rPr lang="en-US" dirty="0"/>
              <a:t> stained pink.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A175AF-AE6F-944A-BC5B-7F19A1A1C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5"/>
            <a:ext cx="3874559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18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C305-FB6F-D142-901D-5B3520D31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6052" y="1893535"/>
            <a:ext cx="3787747" cy="4283427"/>
          </a:xfrm>
        </p:spPr>
        <p:txBody>
          <a:bodyPr/>
          <a:lstStyle/>
          <a:p>
            <a:r>
              <a:rPr lang="en-US" dirty="0"/>
              <a:t>Ductal carcinoma in situ (DCIS) in breast tissue, cell nuclei (blue-purple), extracellular material (pink).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CF8ABF-B20F-5940-BA1B-A433DA57C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27906"/>
            <a:ext cx="6350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7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D80F4-12F3-D94B-9E16-0E357CE1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0406" y="1825625"/>
            <a:ext cx="5163393" cy="4351338"/>
          </a:xfrm>
        </p:spPr>
        <p:txBody>
          <a:bodyPr/>
          <a:lstStyle/>
          <a:p>
            <a:r>
              <a:rPr lang="en-US" dirty="0"/>
              <a:t>Lung tissue taken from an emphysema patient. Cell nuclei (blue-purple), red blood cells (bright red), other cell bodies and extracellular material (pink), and air spaces (white).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876E1A-9CD6-FA46-9781-CC490E035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72638"/>
            <a:ext cx="4772730" cy="356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925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4F915-13EF-FC4B-A517-B8B7A46F4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6658" y="1825625"/>
            <a:ext cx="5317142" cy="4351338"/>
          </a:xfrm>
        </p:spPr>
        <p:txBody>
          <a:bodyPr/>
          <a:lstStyle/>
          <a:p>
            <a:r>
              <a:rPr lang="en-US" dirty="0"/>
              <a:t>Muscle tissue, cell nuclei (blue-purple), extracellular material (pink).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31C77-FAE0-0B4E-AE60-5A7A00611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73621"/>
            <a:ext cx="5062919" cy="379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11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05AAB-48C7-3549-A63B-84748F805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9610" y="1825625"/>
            <a:ext cx="4354189" cy="4351338"/>
          </a:xfrm>
        </p:spPr>
        <p:txBody>
          <a:bodyPr/>
          <a:lstStyle/>
          <a:p>
            <a:r>
              <a:rPr lang="en-US" dirty="0"/>
              <a:t>Basal cell carcinoma of the skin, cell nuclei (blue-purple), extracellular material (pink).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EA9BC1-B299-9144-AE53-C7B08356A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826" y="1319002"/>
            <a:ext cx="5268178" cy="396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060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BF1C4-8A82-C041-848F-20525F8AD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lab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48597-BE3F-5943-926A-C8525DBEB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H&amp;E</a:t>
            </a:r>
            <a:r>
              <a:rPr lang="zh-CN" altLang="en-US" dirty="0"/>
              <a:t> </a:t>
            </a:r>
            <a:r>
              <a:rPr lang="en-US" altLang="zh-CN" dirty="0"/>
              <a:t>strain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mutant</a:t>
            </a:r>
            <a:r>
              <a:rPr lang="zh-CN" altLang="en-US" dirty="0"/>
              <a:t> </a:t>
            </a:r>
            <a:r>
              <a:rPr lang="en-US" altLang="zh-CN" dirty="0"/>
              <a:t>(Kif7</a:t>
            </a:r>
            <a:r>
              <a:rPr lang="zh-CN" altLang="en-US" dirty="0"/>
              <a:t> </a:t>
            </a:r>
            <a:r>
              <a:rPr lang="en-US" altLang="zh-CN" dirty="0" err="1"/>
              <a:t>cKO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HK" dirty="0"/>
              <a:t>small intestine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P10</a:t>
            </a:r>
            <a:r>
              <a:rPr lang="zh-CN" altLang="en-US" dirty="0"/>
              <a:t>哺乳期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P20</a:t>
            </a:r>
            <a:r>
              <a:rPr lang="zh-CN" altLang="en-US" dirty="0"/>
              <a:t>断奶</a:t>
            </a:r>
            <a:endParaRPr lang="en-HK" altLang="zh-CN" dirty="0"/>
          </a:p>
          <a:p>
            <a:endParaRPr lang="en-HK" dirty="0"/>
          </a:p>
          <a:p>
            <a:r>
              <a:rPr lang="en-HK" dirty="0"/>
              <a:t>check control and mutant tissue structure at very beginning research</a:t>
            </a:r>
            <a:r>
              <a:rPr lang="zh-CN" altLang="en-US"/>
              <a:t> </a:t>
            </a:r>
            <a:r>
              <a:rPr lang="en-HK"/>
              <a:t>stage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887011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350</Words>
  <Application>Microsoft Macintosh PowerPoint</Application>
  <PresentationFormat>Widescreen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H&amp;E stain</vt:lpstr>
      <vt:lpstr>About H&amp;E stain</vt:lpstr>
      <vt:lpstr>Principle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H&amp;E stain</dc:title>
  <dc:creator>Li Zhixin</dc:creator>
  <cp:lastModifiedBy>Li Zhixin</cp:lastModifiedBy>
  <cp:revision>6</cp:revision>
  <dcterms:created xsi:type="dcterms:W3CDTF">2021-12-17T07:50:25Z</dcterms:created>
  <dcterms:modified xsi:type="dcterms:W3CDTF">2021-12-17T08:03:58Z</dcterms:modified>
</cp:coreProperties>
</file>

<file path=docProps/thumbnail.jpeg>
</file>